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jpg" ContentType="image/jpeg"/>
  <Default Extension="xml" ContentType="application/xml"/>
  <Default Extension="jpeg" ContentType="image/jpeg"/>
  <Default Extension="png" ContentType="image/png"/>
  <Default Extension="tif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  <p:sldMasterId id="2147483679" r:id="rId3"/>
    <p:sldMasterId id="2147483681" r:id="rId4"/>
    <p:sldMasterId id="2147483683" r:id="rId5"/>
    <p:sldMasterId id="2147483689" r:id="rId6"/>
    <p:sldMasterId id="2147483706" r:id="rId7"/>
    <p:sldMasterId id="2147483708" r:id="rId8"/>
    <p:sldMasterId id="2147483710" r:id="rId9"/>
    <p:sldMasterId id="2147483712" r:id="rId10"/>
    <p:sldMasterId id="2147483718" r:id="rId11"/>
    <p:sldMasterId id="2147483735" r:id="rId12"/>
    <p:sldMasterId id="2147483737" r:id="rId13"/>
    <p:sldMasterId id="2147483739" r:id="rId14"/>
    <p:sldMasterId id="2147483741" r:id="rId15"/>
  </p:sldMasterIdLst>
  <p:notesMasterIdLst>
    <p:notesMasterId r:id="rId43"/>
  </p:notesMasterIdLst>
  <p:sldIdLst>
    <p:sldId id="293" r:id="rId16"/>
    <p:sldId id="288" r:id="rId17"/>
    <p:sldId id="283" r:id="rId18"/>
    <p:sldId id="287" r:id="rId19"/>
    <p:sldId id="260" r:id="rId20"/>
    <p:sldId id="264" r:id="rId21"/>
    <p:sldId id="284" r:id="rId22"/>
    <p:sldId id="257" r:id="rId23"/>
    <p:sldId id="289" r:id="rId24"/>
    <p:sldId id="286" r:id="rId25"/>
    <p:sldId id="281" r:id="rId26"/>
    <p:sldId id="290" r:id="rId27"/>
    <p:sldId id="269" r:id="rId28"/>
    <p:sldId id="270" r:id="rId29"/>
    <p:sldId id="271" r:id="rId30"/>
    <p:sldId id="272" r:id="rId31"/>
    <p:sldId id="273" r:id="rId32"/>
    <p:sldId id="291" r:id="rId33"/>
    <p:sldId id="275" r:id="rId34"/>
    <p:sldId id="276" r:id="rId35"/>
    <p:sldId id="277" r:id="rId36"/>
    <p:sldId id="265" r:id="rId37"/>
    <p:sldId id="263" r:id="rId38"/>
    <p:sldId id="261" r:id="rId39"/>
    <p:sldId id="262" r:id="rId40"/>
    <p:sldId id="266" r:id="rId41"/>
    <p:sldId id="28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1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35" Type="http://schemas.openxmlformats.org/officeDocument/2006/relationships/slide" Target="slides/slide20.xml"/><Relationship Id="rId31" Type="http://schemas.openxmlformats.org/officeDocument/2006/relationships/slide" Target="slides/slide16.xml"/><Relationship Id="rId34" Type="http://schemas.openxmlformats.org/officeDocument/2006/relationships/slide" Target="slides/slide19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36" Type="http://schemas.openxmlformats.org/officeDocument/2006/relationships/slide" Target="slides/slide21.xml"/><Relationship Id="rId4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0" Type="http://schemas.openxmlformats.org/officeDocument/2006/relationships/slideMaster" Target="slideMasters/slideMaster10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27" Type="http://schemas.openxmlformats.org/officeDocument/2006/relationships/slide" Target="slides/slide12.xml"/><Relationship Id="rId14" Type="http://schemas.openxmlformats.org/officeDocument/2006/relationships/slideMaster" Target="slideMasters/slideMaster14.xml"/><Relationship Id="rId23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3.xml"/><Relationship Id="rId45" Type="http://schemas.openxmlformats.org/officeDocument/2006/relationships/presProps" Target="presProps.xml"/><Relationship Id="rId26" Type="http://schemas.openxmlformats.org/officeDocument/2006/relationships/slide" Target="slides/slide11.xml"/><Relationship Id="rId30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42" Type="http://schemas.openxmlformats.org/officeDocument/2006/relationships/slide" Target="slides/slide27.xml"/><Relationship Id="rId29" Type="http://schemas.openxmlformats.org/officeDocument/2006/relationships/slide" Target="slides/slide14.xml"/><Relationship Id="rId6" Type="http://schemas.openxmlformats.org/officeDocument/2006/relationships/slideMaster" Target="slideMasters/slideMaster6.xml"/><Relationship Id="rId16" Type="http://schemas.openxmlformats.org/officeDocument/2006/relationships/slide" Target="slides/slide1.xml"/><Relationship Id="rId33" Type="http://schemas.openxmlformats.org/officeDocument/2006/relationships/slide" Target="slides/slide18.xml"/><Relationship Id="rId44" Type="http://schemas.openxmlformats.org/officeDocument/2006/relationships/printerSettings" Target="printerSettings/printerSettings1.bin"/><Relationship Id="rId41" Type="http://schemas.openxmlformats.org/officeDocument/2006/relationships/slide" Target="slides/slide2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19" Type="http://schemas.openxmlformats.org/officeDocument/2006/relationships/slide" Target="slides/slide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5EB79-89E8-A94B-AC1A-54DCF624E5B2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E2D0-3DA8-0A4F-9A90-3E1A8900A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Difficult to see the picture</a:t>
            </a:r>
            <a:r>
              <a:rPr lang="en-US" baseline="0" dirty="0" smtClean="0"/>
              <a:t> in the lower half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Color coding is a bit misleading. D</a:t>
            </a:r>
            <a:r>
              <a:rPr lang="en-US" baseline="0" dirty="0" smtClean="0"/>
              <a:t>oes purple (right sight, lower level) </a:t>
            </a:r>
            <a:r>
              <a:rPr lang="en-US" dirty="0" smtClean="0"/>
              <a:t> represent</a:t>
            </a:r>
            <a:r>
              <a:rPr lang="en-US" baseline="0" dirty="0" smtClean="0"/>
              <a:t> analysis? If so, be sure to say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SJ: Something more</a:t>
            </a:r>
            <a:r>
              <a:rPr lang="en-US" baseline="0" dirty="0" smtClean="0"/>
              <a:t> structured than this is preferable.  I still think 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getting too long. There will be other people talking about NGS and we will be the last</a:t>
            </a:r>
          </a:p>
          <a:p>
            <a:r>
              <a:rPr lang="en-US" baseline="0" dirty="0" smtClean="0"/>
              <a:t>To talk about NGS, so a lot of this will be covered. We should give no more than 3-5min motivation.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point 4 an impact? Is it not a challenge? I don’t know how we can claim point 5?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slide.</a:t>
            </a:r>
            <a:r>
              <a:rPr lang="en-US" baseline="0" dirty="0" smtClean="0"/>
              <a:t> Modified title a bit..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</a:t>
            </a:r>
            <a:r>
              <a:rPr lang="en-US" smtClean="0"/>
              <a:t>to use 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be very hard to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6E2D0-3DA8-0A4F-9A90-3E1A8900A56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496703"/>
            <a:ext cx="8923005" cy="153785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3200" dirty="0" smtClean="0">
                <a:latin typeface="Arial Black"/>
                <a:cs typeface="Arial Black"/>
              </a:rPr>
              <a:t>DARE-NGS: Towards Extensible and Scalable NGS Analytics on the TeraGrid/XD</a:t>
            </a:r>
            <a:endParaRPr lang="en-US" sz="32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1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24990"/>
            <a:ext cx="8913813" cy="792651"/>
          </a:xfrm>
          <a:solidFill>
            <a:srgbClr val="424242"/>
          </a:solidFill>
        </p:spPr>
        <p:txBody>
          <a:bodyPr lIns="1097224" anchor="ctr" anchorCtr="0">
            <a:normAutofit/>
          </a:bodyPr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34" y="2068618"/>
            <a:ext cx="7707367" cy="4197711"/>
          </a:xfrm>
        </p:spPr>
        <p:txBody>
          <a:bodyPr/>
          <a:lstStyle>
            <a:lvl1pPr>
              <a:buClr>
                <a:srgbClr val="8BACBD"/>
              </a:buClr>
              <a:defRPr/>
            </a:lvl1pPr>
            <a:lvl2pPr>
              <a:buClr>
                <a:srgbClr val="B5B5B5"/>
              </a:buClr>
              <a:defRPr/>
            </a:lvl2pPr>
            <a:lvl3pPr>
              <a:buClr>
                <a:srgbClr val="8BACBD"/>
              </a:buClr>
              <a:defRPr/>
            </a:lvl3pPr>
            <a:lvl4pPr>
              <a:buClr>
                <a:srgbClr val="B5B5B5"/>
              </a:buClr>
              <a:defRPr/>
            </a:lvl4pPr>
            <a:lvl5pPr>
              <a:buClr>
                <a:srgbClr val="8BACBD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pic>
        <p:nvPicPr>
          <p:cNvPr id="8" name="Picture 7" descr="SAGA Helvetica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8" y="334441"/>
            <a:ext cx="2282176" cy="55814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91435" rIns="274306" bIns="91435" rtlCol="0" anchor="t" anchorCtr="0"/>
          <a:lstStyle>
            <a:lvl1pPr marL="0" indent="0" algn="l" defTabSz="914353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659" tIns="45718" rIns="274306" bIns="45718" rtlCol="0" anchor="b" anchorCtr="0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91435" rIns="274306" bIns="91435" rtlCol="0" anchor="ctr" anchorCtr="0">
            <a:normAutofit/>
          </a:bodyPr>
          <a:lstStyle>
            <a:lvl1pPr marL="0" indent="0" algn="l" defTabSz="914353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>
            <a:lvl1pPr marL="0" indent="0" algn="l" defTabSz="914353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8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93" tIns="274306" rIns="274306" bIns="274306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marL="0" lvl="0" indent="0" algn="l" defTabSz="914353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53" bIns="137153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93" tIns="137153" rIns="274306" bIns="137153" rtlCol="0" anchor="t" anchorCtr="0">
            <a:normAutofit/>
          </a:bodyPr>
          <a:lstStyle>
            <a:lvl1pPr marL="0" indent="0" algn="l" defTabSz="914353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5"/>
            <a:ext cx="914400" cy="5533278"/>
          </a:xfrm>
        </p:spPr>
        <p:txBody>
          <a:bodyPr vert="eaVert" lIns="274306" tIns="685765" bIns="685765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JSAGA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A5C55-3288-6B44-9CB7-F600EA5FB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FDAE-5BDC-1B4F-BC4C-23C867CEBC21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6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60"/>
            <a:ext cx="2133600" cy="365125"/>
          </a:xfrm>
        </p:spPr>
        <p:txBody>
          <a:bodyPr/>
          <a:lstStyle/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2157319"/>
            <a:ext cx="8923005" cy="877234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9" name="Picture 8" descr="SAGA Helvetica 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205" y="2251145"/>
            <a:ext cx="2892308" cy="707358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0" y="3043020"/>
            <a:ext cx="8001000" cy="3814980"/>
          </a:xfrm>
          <a:solidFill>
            <a:srgbClr val="E4E6DE"/>
          </a:solidFill>
        </p:spPr>
        <p:txBody>
          <a:bodyPr lIns="274306" tIns="91435" bIns="91435" anchor="t" anchorCtr="0">
            <a:no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0094" y="6492876"/>
            <a:ext cx="2133600" cy="365125"/>
          </a:xfrm>
        </p:spPr>
        <p:txBody>
          <a:bodyPr/>
          <a:lstStyle/>
          <a:p>
            <a:fld id="{ADB8239A-D789-5443-937F-338E3AE3D41C}" type="datetime1">
              <a:rPr lang="en-US" smtClean="0"/>
              <a:pPr/>
              <a:t>4/14/11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20588" y="6492876"/>
            <a:ext cx="28956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47" y="1529880"/>
            <a:ext cx="7966954" cy="4608884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/>
            </a:lvl1pPr>
            <a:lvl2pPr>
              <a:buClr>
                <a:schemeClr val="tx1">
                  <a:lumMod val="95000"/>
                  <a:lumOff val="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D4EB-88D0-C141-9474-CCD86A78CB94}" type="datetimeFigureOut">
              <a:rPr lang="en-US"/>
              <a:pPr>
                <a:defRPr/>
              </a:pPr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D7D56-DFB1-7F41-B558-839B7F383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slideLayout" Target="../slideLayouts/slideLayout16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8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6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6" Type="http://schemas.openxmlformats.org/officeDocument/2006/relationships/theme" Target="../theme/theme11.xml"/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6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1.xml"/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3"/>
            <a:ext cx="7610476" cy="3670767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A5C856-D373-2E49-9257-F90004C68B8A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ED9D4-50B3-0B4A-B516-79D03659F9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04800"/>
            <a:ext cx="5867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24601" y="65532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553201"/>
            <a:ext cx="548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en-US"/>
              <a:t>JSAGA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53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6000226-7397-744D-8291-091D1E9C1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353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53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70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pic>
        <p:nvPicPr>
          <p:cNvPr id="9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59" y="263714"/>
            <a:ext cx="786525" cy="709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263714"/>
            <a:ext cx="8029576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659" tIns="45718" rIns="27430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1549124"/>
            <a:ext cx="7610476" cy="4791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60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4AD4EB-88D0-C141-9474-CCD86A78CB94}" type="datetimeFigureOut">
              <a:rPr lang="en-US" smtClean="0"/>
              <a:pPr/>
              <a:t>4/14/11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6"/>
            <a:ext cx="4572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7665AF-92BA-E649-941D-268879B3EA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1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1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marL="0" indent="0" algn="l" defTabSz="914353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3" rtl="0" eaLnBrk="1" latinLnBrk="0" hangingPunct="1">
        <a:spcBef>
          <a:spcPts val="2000"/>
        </a:spcBef>
        <a:buClr>
          <a:schemeClr val="tx1">
            <a:lumMod val="95000"/>
            <a:lumOff val="5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5" indent="-336532" algn="l" defTabSz="914353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034997" indent="-349232" algn="l" defTabSz="91435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530" indent="-336532" algn="l" defTabSz="914353" rtl="0" eaLnBrk="1" latinLnBrk="0" hangingPunct="1">
        <a:spcBef>
          <a:spcPts val="6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762" indent="-349232" algn="l" defTabSz="914353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Relationship Id="rId5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Joohyun Kim,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Maddineni</a:t>
            </a:r>
            <a:r>
              <a:rPr lang="en-US" dirty="0"/>
              <a:t>, </a:t>
            </a:r>
            <a:r>
              <a:rPr lang="en-US" dirty="0" err="1"/>
              <a:t>Shantenu</a:t>
            </a:r>
            <a:r>
              <a:rPr lang="en-US" dirty="0"/>
              <a:t> </a:t>
            </a:r>
            <a:r>
              <a:rPr lang="en-US" dirty="0" err="1"/>
              <a:t>Jha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Center for Computation and Technology (CCT)</a:t>
            </a:r>
            <a:br>
              <a:rPr lang="en-US" b="1" dirty="0"/>
            </a:br>
            <a:r>
              <a:rPr lang="en-US" b="1" dirty="0"/>
              <a:t>Louisiana State University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510" y="6282902"/>
            <a:ext cx="472733" cy="463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1023" y="6271762"/>
            <a:ext cx="463656" cy="46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71" y="6306665"/>
            <a:ext cx="1079685" cy="421752"/>
          </a:xfrm>
          <a:prstGeom prst="rect">
            <a:avLst/>
          </a:prstGeom>
        </p:spPr>
      </p:pic>
      <p:pic>
        <p:nvPicPr>
          <p:cNvPr id="6" name="Picture 5" descr="cc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4" y="156633"/>
            <a:ext cx="1841270" cy="1193651"/>
          </a:xfrm>
          <a:prstGeom prst="rect">
            <a:avLst/>
          </a:prstGeom>
        </p:spPr>
      </p:pic>
      <p:pic>
        <p:nvPicPr>
          <p:cNvPr id="7" name="Picture 6" descr="ProcessHorizont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7" y="283396"/>
            <a:ext cx="2061634" cy="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8670"/>
              </p:ext>
            </p:extLst>
          </p:nvPr>
        </p:nvGraphicFramePr>
        <p:xfrm>
          <a:off x="194458" y="2403156"/>
          <a:ext cx="5042843" cy="24036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56931"/>
                <a:gridCol w="938223"/>
                <a:gridCol w="770682"/>
                <a:gridCol w="725498"/>
                <a:gridCol w="725498"/>
                <a:gridCol w="1026011"/>
              </a:tblGrid>
              <a:tr h="9710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Compute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of tasks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Concurrency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≈18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DARE-NGS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6.5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1.95</a:t>
                      </a:r>
                      <a:r>
                        <a:rPr lang="en-US" sz="1400" baseline="0" dirty="0" smtClean="0"/>
                        <a:t> h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91761" y="1875799"/>
            <a:ext cx="2770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Scale-out Performance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57611"/>
              </p:ext>
            </p:extLst>
          </p:nvPr>
        </p:nvGraphicFramePr>
        <p:xfrm>
          <a:off x="5512260" y="2403156"/>
          <a:ext cx="3631740" cy="16178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7036"/>
                <a:gridCol w="952872"/>
                <a:gridCol w="814717"/>
                <a:gridCol w="1157115"/>
              </a:tblGrid>
              <a:tr h="7034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HPC System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of cores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Bfast</a:t>
                      </a:r>
                      <a:r>
                        <a:rPr lang="en-US" sz="1400" baseline="0" dirty="0" smtClean="0"/>
                        <a:t> (mapping)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2.66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Ranger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 h</a:t>
                      </a:r>
                      <a:endParaRPr lang="en-US" sz="1400" dirty="0"/>
                    </a:p>
                  </a:txBody>
                  <a:tcPr anchor="ctr"/>
                </a:tc>
              </a:tr>
              <a:tr h="24242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QB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458" y="5222094"/>
            <a:ext cx="3666111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(NOTE)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NGS reads (12 G) alignment with BFAST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 genome (HG18) as a reference genome</a:t>
            </a:r>
            <a:endParaRPr lang="en-US" dirty="0"/>
          </a:p>
        </p:txBody>
      </p:sp>
      <p:sp>
        <p:nvSpPr>
          <p:cNvPr id="18" name="Multidocument 17"/>
          <p:cNvSpPr/>
          <p:nvPr/>
        </p:nvSpPr>
        <p:spPr>
          <a:xfrm>
            <a:off x="6062326" y="4837945"/>
            <a:ext cx="811782" cy="358931"/>
          </a:xfrm>
          <a:prstGeom prst="flowChartMultidocumen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8100005" y="4709227"/>
            <a:ext cx="492824" cy="360739"/>
          </a:xfrm>
          <a:prstGeom prst="can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6212748" y="5691178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169126" y="5344212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216781" y="6073207"/>
            <a:ext cx="423703" cy="586760"/>
          </a:xfrm>
          <a:prstGeom prst="can">
            <a:avLst>
              <a:gd name="adj" fmla="val 6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984082" y="4859348"/>
            <a:ext cx="975448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7163836" y="5691177"/>
            <a:ext cx="823048" cy="9841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document 27"/>
          <p:cNvSpPr/>
          <p:nvPr/>
        </p:nvSpPr>
        <p:spPr>
          <a:xfrm>
            <a:off x="6212900" y="6176736"/>
            <a:ext cx="798688" cy="26958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160182" y="6242206"/>
            <a:ext cx="826702" cy="13094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1058" y="4918433"/>
            <a:ext cx="24282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61058" y="5789587"/>
            <a:ext cx="30098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8175" y="4261522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Data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53001" y="4076856"/>
            <a:ext cx="13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 Genome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Computing: </a:t>
            </a:r>
            <a:r>
              <a:rPr lang="en-US" dirty="0"/>
              <a:t>Solution </a:t>
            </a:r>
            <a:r>
              <a:rPr lang="en-US" dirty="0" smtClean="0"/>
              <a:t>or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 : Solution or Another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947333"/>
            <a:ext cx="8122888" cy="5092768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Interoperability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Ability to work across multiple distributed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Distributed </a:t>
            </a:r>
            <a:r>
              <a:rPr lang="en-US" sz="2000" dirty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Scale-Out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 The ability to utilize multiple distributed resources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concurrently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Extensibility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Support new patterns/abstractions, different programming systems, functionality &amp; </a:t>
            </a: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Infrastructure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err="1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Adaptivity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Response to fluctuations in dynamic resource and availability of dynamic data </a:t>
            </a:r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rgbClr val="800000"/>
                </a:solidFill>
                <a:latin typeface="Arial" charset="0"/>
                <a:ea typeface="ヒラギノ角ゴ ProN W3" charset="0"/>
                <a:cs typeface="ヒラギノ角ゴ ProN W3" charset="0"/>
              </a:rPr>
              <a:t>Simplicity</a:t>
            </a: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: Accommodate  above distributed concerns at different levels </a:t>
            </a:r>
            <a:r>
              <a:rPr lang="en-US" sz="2000" i="1" dirty="0">
                <a:latin typeface="Arial" charset="0"/>
                <a:ea typeface="ヒラギノ角ゴ ProN W3" charset="0"/>
                <a:cs typeface="ヒラギノ角ゴ ProN W3" charset="0"/>
              </a:rPr>
              <a:t>easily</a:t>
            </a:r>
            <a:r>
              <a:rPr lang="en-US" sz="2000" i="1" dirty="0" smtClean="0">
                <a:latin typeface="Arial" charset="0"/>
                <a:ea typeface="ヒラギノ角ゴ ProN W3" charset="0"/>
                <a:cs typeface="ヒラギノ角ゴ ProN W3" charset="0"/>
              </a:rPr>
              <a:t>…</a:t>
            </a: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mp:transition xmlns:mp="http://schemas.microsoft.com/office/mac/powerpoint/2008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5" name="Picture 4" descr="DAREOut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7" y="1939562"/>
            <a:ext cx="5787870" cy="47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0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DARE Framework: Built upon SAGA-BigJob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57947" y="2607732"/>
            <a:ext cx="7966954" cy="395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exists a lack of programmatic approaches that: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 general-purpose,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basic &amp;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 grid functionality for applications and thus hide underlying complexity, varying semantics..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building blocks upon which to construct “consistent” higher-levels of functionality and abstractions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Meets the need for a Broad Spectrum of Application: </a:t>
            </a:r>
          </a:p>
          <a:p>
            <a:pPr marL="1035050" marR="0" lvl="2" indent="-349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scripts, Gateways, Smart Applications and Production Grade Tooling, Workflow…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Simple, integrated, stable, uniform and high-level interface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Integrated: Similar semantics &amp; style across</a:t>
            </a:r>
          </a:p>
          <a:p>
            <a:pPr marL="685800" marR="0" lvl="1" indent="-336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Uniform: Same interface for different distributed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1917" y="2084512"/>
            <a:ext cx="334888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in a Nutshell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58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4" name="Content Placeholder 3" descr="saga-architectur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96" b="1896"/>
          <a:stretch>
            <a:fillRect/>
          </a:stretch>
        </p:blipFill>
        <p:spPr>
          <a:xfrm>
            <a:off x="1017535" y="2559717"/>
            <a:ext cx="6805666" cy="3706612"/>
          </a:xfrm>
        </p:spPr>
      </p:pic>
      <p:sp>
        <p:nvSpPr>
          <p:cNvPr id="5" name="TextBox 4"/>
          <p:cNvSpPr txBox="1"/>
          <p:nvPr/>
        </p:nvSpPr>
        <p:spPr>
          <a:xfrm>
            <a:off x="578653" y="1919239"/>
            <a:ext cx="34853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204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57200" y="2533927"/>
            <a:ext cx="8267701" cy="396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Horizontal </a:t>
            </a:r>
            <a:r>
              <a:rPr lang="en-US" sz="2400" dirty="0"/>
              <a:t>Extensibility – API </a:t>
            </a:r>
            <a:r>
              <a:rPr lang="en-US" sz="2400" dirty="0" smtClean="0"/>
              <a:t>Package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ile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management, job management, remote procedure calls, replica management, data </a:t>
            </a: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streaming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Steering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information services, checkpoint…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 smtClean="0"/>
              <a:t>Vertical </a:t>
            </a:r>
            <a:r>
              <a:rPr lang="en-US" sz="2400" dirty="0"/>
              <a:t>Extensibility – Middleware </a:t>
            </a:r>
            <a:r>
              <a:rPr lang="en-US" sz="2400" dirty="0" smtClean="0"/>
              <a:t>Bindings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Different </a:t>
            </a:r>
            <a:r>
              <a:rPr lang="en-US" sz="1900" dirty="0">
                <a:solidFill>
                  <a:srgbClr val="558ED5"/>
                </a:solidFill>
              </a:rPr>
              <a:t>adaptors for different </a:t>
            </a:r>
            <a:r>
              <a:rPr lang="en-US" sz="1900" dirty="0" smtClean="0">
                <a:solidFill>
                  <a:srgbClr val="558ED5"/>
                </a:solidFill>
              </a:rPr>
              <a:t>middleware</a:t>
            </a:r>
          </a:p>
          <a:p>
            <a:pPr marL="800100" lvl="1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1900" dirty="0" smtClean="0">
                <a:solidFill>
                  <a:srgbClr val="558ED5"/>
                </a:solidFill>
              </a:rPr>
              <a:t>Set </a:t>
            </a:r>
            <a:r>
              <a:rPr lang="en-US" sz="1900" dirty="0">
                <a:solidFill>
                  <a:srgbClr val="558ED5"/>
                </a:solidFill>
              </a:rPr>
              <a:t>of ‘local’ adaptors</a:t>
            </a:r>
          </a:p>
          <a:p>
            <a:pPr marL="342900" indent="-342900" defTabSz="914400">
              <a:spcBef>
                <a:spcPts val="2000"/>
              </a:spcBef>
              <a:buClr>
                <a:srgbClr val="FF0000"/>
              </a:buClr>
              <a:buFont typeface="Wingdings" charset="2"/>
              <a:buChar char="q"/>
              <a:defRPr/>
            </a:pPr>
            <a:r>
              <a:rPr lang="en-US" sz="2400" dirty="0"/>
              <a:t>Extensibility for Optimization and </a:t>
            </a:r>
            <a:r>
              <a:rPr lang="en-US" sz="2400" dirty="0" smtClean="0"/>
              <a:t>Features</a:t>
            </a:r>
          </a:p>
          <a:p>
            <a:pPr marL="800100" lvl="2" indent="-342900" defTabSz="914400">
              <a:spcBef>
                <a:spcPts val="2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dirty="0">
                <a:solidFill>
                  <a:srgbClr val="558ED5"/>
                </a:solidFill>
              </a:rPr>
              <a:t>Bulk optimization, modular </a:t>
            </a:r>
            <a:r>
              <a:rPr lang="en-US" dirty="0" smtClean="0">
                <a:solidFill>
                  <a:srgbClr val="558ED5"/>
                </a:solidFill>
              </a:rPr>
              <a:t>design</a:t>
            </a: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 2" pitchFamily="18" charset="2"/>
              <a:buChar char="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tabLst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80048"/>
            <a:ext cx="33498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Extensibility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56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 smtClean="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8374063" cy="3875088"/>
          </a:xfrm>
        </p:spPr>
        <p:txBody>
          <a:bodyPr>
            <a:normAutofit fontScale="25000" lnSpcReduction="20000"/>
          </a:bodyPr>
          <a:lstStyle/>
          <a:p>
            <a:pPr lvl="1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/>
              <a:buChar char="o"/>
              <a:defRPr/>
            </a:pPr>
            <a:r>
              <a:rPr lang="en-US" sz="7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Adaptors</a:t>
            </a:r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7200" b="1" dirty="0" smtClean="0"/>
              <a:t>BES, UNICORE, Globus GRAM2, </a:t>
            </a:r>
            <a:r>
              <a:rPr lang="en-US" sz="7200" b="1" dirty="0" err="1" smtClean="0"/>
              <a:t>gLite</a:t>
            </a:r>
            <a:endParaRPr lang="en-US" sz="7200" b="1" dirty="0" smtClean="0"/>
          </a:p>
          <a:p>
            <a:pPr lvl="2" defTabSz="914400">
              <a:lnSpc>
                <a:spcPct val="12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8000" dirty="0" smtClean="0"/>
              <a:t>Fork </a:t>
            </a:r>
            <a:r>
              <a:rPr lang="en-US" sz="8000" dirty="0"/>
              <a:t>(</a:t>
            </a:r>
            <a:r>
              <a:rPr lang="en-US" sz="8000" dirty="0" err="1"/>
              <a:t>localhost</a:t>
            </a:r>
            <a:r>
              <a:rPr lang="en-US" sz="8000" dirty="0"/>
              <a:t>), SSH, Condor,</a:t>
            </a:r>
            <a:r>
              <a:rPr lang="en-US" sz="8000" dirty="0" smtClean="0"/>
              <a:t> OMII </a:t>
            </a:r>
            <a:r>
              <a:rPr lang="en-US" sz="8000" dirty="0" err="1"/>
              <a:t>GridSAM</a:t>
            </a:r>
            <a:r>
              <a:rPr lang="en-US" sz="8000" dirty="0"/>
              <a:t>,</a:t>
            </a:r>
            <a:r>
              <a:rPr lang="en-US" sz="8000" dirty="0" smtClean="0"/>
              <a:t> Amazon </a:t>
            </a:r>
            <a:r>
              <a:rPr lang="en-US" sz="8000" dirty="0"/>
              <a:t>EC2, Platform </a:t>
            </a:r>
            <a:r>
              <a:rPr lang="en-US" sz="8000" dirty="0" smtClean="0"/>
              <a:t>LSF</a:t>
            </a:r>
            <a:endParaRPr lang="en-US" sz="80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File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Local </a:t>
            </a:r>
            <a:r>
              <a:rPr lang="en-US" sz="7600" dirty="0"/>
              <a:t>FS, Globus </a:t>
            </a:r>
            <a:r>
              <a:rPr lang="en-US" sz="7600" dirty="0" err="1"/>
              <a:t>GridFTP</a:t>
            </a:r>
            <a:r>
              <a:rPr lang="en-US" sz="7600" dirty="0"/>
              <a:t>, </a:t>
            </a:r>
            <a:r>
              <a:rPr lang="en-US" sz="7600" dirty="0" err="1"/>
              <a:t>Hadoop</a:t>
            </a:r>
            <a:r>
              <a:rPr lang="en-US" sz="7600" dirty="0"/>
              <a:t> Distributed </a:t>
            </a:r>
            <a:r>
              <a:rPr lang="en-US" sz="7600" dirty="0" err="1"/>
              <a:t>Filesystem</a:t>
            </a:r>
            <a:r>
              <a:rPr lang="en-US" sz="7600" dirty="0"/>
              <a:t> (HDFS),</a:t>
            </a:r>
            <a:br>
              <a:rPr lang="en-US" sz="7600" dirty="0"/>
            </a:br>
            <a:r>
              <a:rPr lang="en-US" sz="7600" dirty="0" err="1"/>
              <a:t>CloudStore</a:t>
            </a:r>
            <a:r>
              <a:rPr lang="en-US" sz="7600" dirty="0"/>
              <a:t> KFS, </a:t>
            </a:r>
            <a:r>
              <a:rPr lang="en-US" sz="7600" dirty="0" err="1"/>
              <a:t>OpenCloud</a:t>
            </a:r>
            <a:r>
              <a:rPr lang="en-US" sz="7600" dirty="0"/>
              <a:t> Sector-Sphere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Replica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Globus RLS</a:t>
            </a:r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Advert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err="1" smtClean="0"/>
              <a:t>PostgreSQL</a:t>
            </a:r>
            <a:r>
              <a:rPr lang="en-US" sz="7600" dirty="0"/>
              <a:t>/SQLite3, </a:t>
            </a:r>
            <a:r>
              <a:rPr lang="en-US" sz="7600" dirty="0" err="1"/>
              <a:t>Hadoop</a:t>
            </a:r>
            <a:r>
              <a:rPr lang="en-US" sz="7600" dirty="0"/>
              <a:t> H-Base, </a:t>
            </a:r>
            <a:r>
              <a:rPr lang="en-US" sz="7600" dirty="0" err="1"/>
              <a:t>Hypertable</a:t>
            </a:r>
            <a:endParaRPr lang="en-US" sz="7600" dirty="0"/>
          </a:p>
          <a:p>
            <a:pPr lvl="1">
              <a:lnSpc>
                <a:spcPct val="120000"/>
              </a:lnSpc>
              <a:buClr>
                <a:srgbClr val="404040"/>
              </a:buClr>
              <a:buFont typeface="Courier New"/>
              <a:buChar char="o"/>
            </a:pPr>
            <a:r>
              <a:rPr lang="en-US" sz="7600" dirty="0">
                <a:solidFill>
                  <a:srgbClr val="558ED5"/>
                </a:solidFill>
              </a:rPr>
              <a:t>Other </a:t>
            </a:r>
            <a:r>
              <a:rPr lang="en-US" sz="7600" dirty="0" smtClean="0">
                <a:solidFill>
                  <a:srgbClr val="558ED5"/>
                </a:solidFill>
              </a:rPr>
              <a:t>Adaptors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US" sz="7600" dirty="0" smtClean="0"/>
              <a:t>Default </a:t>
            </a:r>
            <a:r>
              <a:rPr lang="en-US" sz="7600" dirty="0"/>
              <a:t>RPC / Stream / 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8653" y="1915180"/>
            <a:ext cx="299428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Adaptors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8110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4" name="Content Placeholder 3" descr="bigjo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1" b="5041"/>
          <a:stretch>
            <a:fillRect/>
          </a:stretch>
        </p:blipFill>
        <p:spPr>
          <a:xfrm>
            <a:off x="1017534" y="2578619"/>
            <a:ext cx="7330599" cy="3992510"/>
          </a:xfrm>
        </p:spPr>
      </p:pic>
      <p:sp>
        <p:nvSpPr>
          <p:cNvPr id="5" name="TextBox 4"/>
          <p:cNvSpPr txBox="1"/>
          <p:nvPr/>
        </p:nvSpPr>
        <p:spPr>
          <a:xfrm>
            <a:off x="119530" y="1939126"/>
            <a:ext cx="79746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Abstractions for Dynamic Execution </a:t>
            </a:r>
          </a:p>
        </p:txBody>
      </p:sp>
    </p:spTree>
    <p:extLst>
      <p:ext uri="{BB962C8B-B14F-4D97-AF65-F5344CB8AC3E}">
        <p14:creationId xmlns:p14="http://schemas.microsoft.com/office/powerpoint/2010/main" val="2262390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>DARE Framework: Built upon SAGA-BigJob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Content Placeholder 4" descr="distributed_pilot_job.png"/>
          <p:cNvPicPr>
            <a:picLocks noGrp="1" noChangeAspect="1"/>
          </p:cNvPicPr>
          <p:nvPr>
            <p:ph idx="1"/>
          </p:nvPr>
        </p:nvPicPr>
        <p:blipFill>
          <a:blip r:embed="rId3"/>
          <a:srcRect l="6241" r="6241"/>
          <a:stretch>
            <a:fillRect/>
          </a:stretch>
        </p:blipFill>
        <p:spPr>
          <a:xfrm>
            <a:off x="1356201" y="2467492"/>
            <a:ext cx="6974999" cy="3798837"/>
          </a:xfrm>
        </p:spPr>
      </p:pic>
      <p:sp>
        <p:nvSpPr>
          <p:cNvPr id="3" name="Rectangle 2"/>
          <p:cNvSpPr/>
          <p:nvPr/>
        </p:nvSpPr>
        <p:spPr>
          <a:xfrm>
            <a:off x="287870" y="1969869"/>
            <a:ext cx="812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SAGA (BigJob) : </a:t>
            </a:r>
            <a:r>
              <a:rPr lang="en-US" sz="2400" dirty="0"/>
              <a:t>Infrastructure Independent Pilot-Job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pic>
        <p:nvPicPr>
          <p:cNvPr id="45059" name="Content Placeholder 3" descr="8replica_scenario_grid_condor_clou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4" r="-6494"/>
          <a:stretch>
            <a:fillRect/>
          </a:stretch>
        </p:blipFill>
        <p:spPr>
          <a:xfrm>
            <a:off x="457200" y="2771785"/>
            <a:ext cx="6699625" cy="3875078"/>
          </a:xfrm>
        </p:spPr>
      </p:pic>
      <p:sp>
        <p:nvSpPr>
          <p:cNvPr id="4" name="TextBox 3"/>
          <p:cNvSpPr txBox="1"/>
          <p:nvPr/>
        </p:nvSpPr>
        <p:spPr>
          <a:xfrm>
            <a:off x="324652" y="2002835"/>
            <a:ext cx="83351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SAGA (BigJob) :</a:t>
            </a:r>
            <a:r>
              <a:rPr lang="en-US" sz="2400" dirty="0" smtClean="0"/>
              <a:t> </a:t>
            </a:r>
            <a:r>
              <a:rPr lang="en-US" sz="2400" dirty="0"/>
              <a:t>Infrastructure Independent Pilot-</a:t>
            </a:r>
            <a:r>
              <a:rPr lang="en-US" sz="2400" dirty="0" smtClean="0"/>
              <a:t>Job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5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428036"/>
            <a:ext cx="8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Nature, 464, 670 (2010) </a:t>
            </a:r>
            <a:endParaRPr lang="en-US" sz="1600" dirty="0"/>
          </a:p>
        </p:txBody>
      </p:sp>
      <p:pic>
        <p:nvPicPr>
          <p:cNvPr id="3" name="Picture 2" descr="46467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64" y="1892190"/>
            <a:ext cx="6969902" cy="45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641"/>
            <a:ext cx="8267701" cy="485398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</a:t>
            </a:r>
            <a:r>
              <a:rPr lang="en-US" sz="3800" dirty="0"/>
              <a:t>: Decouple resource allocation from resource-workload binding</a:t>
            </a:r>
            <a:endParaRPr lang="en-US" dirty="0"/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Pilot-Jobs are/have been typically used for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Enhancing resource utilization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Lowering wait time for multiple jobs (better predictability)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Facilitate high-throughput simulations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Basis for Application-level Scheduling Resource binding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Two unique aspects  </a:t>
            </a:r>
            <a:r>
              <a:rPr lang="en-US" sz="3800" dirty="0"/>
              <a:t>about the SAGA-based Pilot-Job: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Pilot-Jobs have not been used for Science Driven Objectives: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First demonstration of supporting multi-physics simulations 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Infrastructure Independent</a:t>
            </a:r>
          </a:p>
          <a:p>
            <a:pPr lvl="2">
              <a:lnSpc>
                <a:spcPct val="120000"/>
              </a:lnSpc>
            </a:pPr>
            <a:r>
              <a:rPr lang="en-US" dirty="0" err="1"/>
              <a:t>Falkon</a:t>
            </a:r>
            <a:r>
              <a:rPr lang="en-US" dirty="0"/>
              <a:t>, Condor Glide-in, Ganga-Diane (EGEE/EGI), DIRAC/WMS, PANDA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Frameworks based upon PJs (pull model) for specific PGI/back-end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Do not support MPI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3800" dirty="0">
                <a:solidFill>
                  <a:srgbClr val="800000"/>
                </a:solidFill>
              </a:rPr>
              <a:t>SAGA-based Pilot-Job form the basis</a:t>
            </a:r>
            <a:r>
              <a:rPr lang="en-US" sz="3800" dirty="0"/>
              <a:t>: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For autonomic scheduling and resource selection decisions</a:t>
            </a:r>
          </a:p>
          <a:p>
            <a:pPr lvl="1">
              <a:lnSpc>
                <a:spcPct val="120000"/>
              </a:lnSpc>
              <a:buFont typeface="Courier New"/>
              <a:buChar char="o"/>
            </a:pPr>
            <a:r>
              <a:rPr lang="en-US" dirty="0"/>
              <a:t>Advanced run-time frameworks for load-balancing and fault-tolerance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DARE Framework: Built upon SAGA-BigJob</a:t>
            </a:r>
            <a:endParaRPr 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8458200" cy="452717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Frameworks: Logical structure for Capturing Application Requirements, Characteristics &amp; Patterns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Pattern: Commonly recurring modes of computation</a:t>
            </a:r>
          </a:p>
          <a:p>
            <a:pPr lvl="1">
              <a:lnSpc>
                <a:spcPct val="110000"/>
              </a:lnSpc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Programming, Deployment, Execution, Data-access..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Abstraction: Mechanism to support patterns and application characteristics</a:t>
            </a: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FF0000"/>
              </a:buClr>
              <a:buFont typeface="Wingdings" charset="2"/>
              <a:buChar char="q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Frameworks designed to either: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Support Patterns: Map-Reduce, Master-Worker, Hierarchical Job-Submission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Provide the abstractions and/or support the requirements &amp; characteristics of applications</a:t>
            </a:r>
          </a:p>
          <a:p>
            <a:pPr lvl="1">
              <a:lnSpc>
                <a:spcPct val="110000"/>
              </a:lnSpc>
              <a:buSzPct val="80000"/>
              <a:buFont typeface="Courier New"/>
              <a:buChar char="o"/>
            </a:pPr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i.e. Encode a Usage-Mode using a Framework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charset="2"/>
              <a:buChar char="q"/>
            </a:pPr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953620"/>
            <a:ext cx="5012266" cy="327070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BFAST</a:t>
            </a:r>
          </a:p>
          <a:p>
            <a:pPr>
              <a:spcBef>
                <a:spcPts val="200"/>
              </a:spcBef>
              <a:buFont typeface="Wingdings" charset="2"/>
              <a:buChar char="ü"/>
            </a:pPr>
            <a:r>
              <a:rPr lang="en-US" sz="6400" dirty="0" smtClean="0"/>
              <a:t>Higher sensitivity (CAL finding and gapped Smith-Waterman alignment)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Relatively larger memory and disk space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Multi-threading support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Low-memory option (index file splitting)</a:t>
            </a:r>
          </a:p>
          <a:p>
            <a:pPr>
              <a:spcBef>
                <a:spcPts val="800"/>
              </a:spcBef>
              <a:buFont typeface="Wingdings" charset="2"/>
              <a:buChar char="ü"/>
            </a:pPr>
            <a:r>
              <a:rPr lang="en-US" sz="6400" dirty="0" smtClean="0"/>
              <a:t>Pipeline (index, match, 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and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step) and extensible (e.g. BFAST-BWA for paired-end, and more)</a:t>
            </a:r>
          </a:p>
          <a:p>
            <a:pPr>
              <a:buFont typeface="Wingdings" charset="2"/>
              <a:buChar char="ü"/>
            </a:pPr>
            <a:r>
              <a:rPr lang="en-US" sz="6400" dirty="0" smtClean="0"/>
              <a:t>Task Level concurrency (Data fragmentation of Reads and Chromosomes, different spaced seeds (match step), parallel task runs (</a:t>
            </a:r>
            <a:r>
              <a:rPr lang="en-US" sz="6400" dirty="0" err="1" smtClean="0"/>
              <a:t>localalign</a:t>
            </a:r>
            <a:r>
              <a:rPr lang="en-US" sz="6400" dirty="0" smtClean="0"/>
              <a:t>, </a:t>
            </a:r>
            <a:r>
              <a:rPr lang="en-US" sz="6400" dirty="0" err="1" smtClean="0"/>
              <a:t>postprocess</a:t>
            </a:r>
            <a:r>
              <a:rPr lang="en-US" sz="6400" dirty="0" smtClean="0"/>
              <a:t> steps)</a:t>
            </a:r>
            <a:endParaRPr lang="en-US" sz="6400" dirty="0"/>
          </a:p>
        </p:txBody>
      </p:sp>
      <p:pic>
        <p:nvPicPr>
          <p:cNvPr id="4" name="Picture 3" descr="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343" y="2269067"/>
            <a:ext cx="3174471" cy="27618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1" y="5802538"/>
            <a:ext cx="4507457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Dynamic situation (target species, NGS protocol, multi-core, cluster environment, disk space, main memory, and parallelization) for optimal performance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739343" y="1812874"/>
            <a:ext cx="305226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Workflow for bfast match step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1758327" y="5217141"/>
            <a:ext cx="1172218" cy="5853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07458" y="5030887"/>
            <a:ext cx="4521412" cy="1724230"/>
            <a:chOff x="-129869" y="1417638"/>
            <a:chExt cx="8436823" cy="1968855"/>
          </a:xfrm>
        </p:grpSpPr>
        <p:sp>
          <p:nvSpPr>
            <p:cNvPr id="26" name="Right Arrow Callout 25"/>
            <p:cNvSpPr/>
            <p:nvPr/>
          </p:nvSpPr>
          <p:spPr>
            <a:xfrm>
              <a:off x="3648363" y="1658871"/>
              <a:ext cx="2978727" cy="144318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529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Mapping :</a:t>
              </a:r>
            </a:p>
            <a:p>
              <a:pPr algn="ctr"/>
              <a:r>
                <a:rPr lang="en-US" sz="1200" dirty="0" err="1" smtClean="0"/>
                <a:t>BFast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94499" y="1658871"/>
              <a:ext cx="1512455" cy="14431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SNP finding :</a:t>
              </a:r>
            </a:p>
            <a:p>
              <a:pPr algn="ctr"/>
              <a:r>
                <a:rPr lang="en-US" sz="1200" dirty="0" err="1" smtClean="0"/>
                <a:t>diBayes</a:t>
              </a:r>
              <a:endParaRPr lang="en-US" sz="1200" dirty="0"/>
            </a:p>
          </p:txBody>
        </p:sp>
        <p:sp>
          <p:nvSpPr>
            <p:cNvPr id="28" name="Vertical Scroll 27"/>
            <p:cNvSpPr/>
            <p:nvPr/>
          </p:nvSpPr>
          <p:spPr>
            <a:xfrm>
              <a:off x="182607" y="1417638"/>
              <a:ext cx="2182217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Ref. Genome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xxx.fa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9" name="Vertical Scroll 28"/>
            <p:cNvSpPr/>
            <p:nvPr/>
          </p:nvSpPr>
          <p:spPr>
            <a:xfrm>
              <a:off x="-129869" y="2505364"/>
              <a:ext cx="2773775" cy="881129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NGS short reads</a:t>
              </a:r>
            </a:p>
            <a:p>
              <a:pPr algn="ctr"/>
              <a:r>
                <a:rPr lang="en-US" sz="1200" dirty="0" smtClean="0"/>
                <a:t>(</a:t>
              </a:r>
              <a:r>
                <a:rPr lang="en-US" sz="1200" dirty="0" err="1" smtClean="0"/>
                <a:t>xxx.csfasta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xxx.qual</a:t>
              </a:r>
              <a:r>
                <a:rPr lang="en-US" sz="1200" dirty="0" smtClean="0"/>
                <a:t>) </a:t>
              </a:r>
            </a:p>
            <a:p>
              <a:pPr algn="ctr"/>
              <a:r>
                <a:rPr lang="en-US" sz="1200" dirty="0" smtClean="0"/>
                <a:t>or (</a:t>
              </a:r>
              <a:r>
                <a:rPr lang="en-US" sz="1200" dirty="0" err="1" smtClean="0"/>
                <a:t>xxx.fastaq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30" name="Right Bracket 29"/>
            <p:cNvSpPr/>
            <p:nvPr/>
          </p:nvSpPr>
          <p:spPr>
            <a:xfrm>
              <a:off x="2643908" y="1951182"/>
              <a:ext cx="323273" cy="900545"/>
            </a:xfrm>
            <a:prstGeom prst="rightBracke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013361" y="2298767"/>
              <a:ext cx="531092" cy="20659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7629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42" y="1817641"/>
            <a:ext cx="3763962" cy="49525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0000"/>
                </a:solidFill>
              </a:rPr>
              <a:t>Human Genome (HG18) and </a:t>
            </a:r>
            <a:r>
              <a:rPr lang="en-US" sz="1800" dirty="0" err="1" smtClean="0">
                <a:solidFill>
                  <a:srgbClr val="FF0000"/>
                </a:solidFill>
              </a:rPr>
              <a:t>Burkerholderia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Glumae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Prokaryote vs. Eukaryote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B. </a:t>
            </a:r>
            <a:r>
              <a:rPr lang="en-US" sz="1800" dirty="0" err="1" smtClean="0"/>
              <a:t>Glumae</a:t>
            </a:r>
            <a:r>
              <a:rPr lang="en-US" sz="1800" dirty="0"/>
              <a:t> </a:t>
            </a:r>
            <a:r>
              <a:rPr lang="en-US" sz="1800" dirty="0" smtClean="0"/>
              <a:t>: Small (7 </a:t>
            </a:r>
            <a:r>
              <a:rPr lang="en-US" sz="1800" dirty="0" err="1" smtClean="0"/>
              <a:t>Mbp</a:t>
            </a:r>
            <a:r>
              <a:rPr lang="en-US" sz="1800" dirty="0" smtClean="0"/>
              <a:t>) but multiple genomes (multiple strains or </a:t>
            </a:r>
            <a:r>
              <a:rPr lang="en-US" sz="1800" dirty="0" err="1" smtClean="0"/>
              <a:t>transcriptome</a:t>
            </a:r>
            <a:r>
              <a:rPr lang="en-US" sz="1800" dirty="0" smtClean="0"/>
              <a:t> study, and a potential for a fully extended pipeline for “genome to function”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Larger genome (3 </a:t>
            </a:r>
            <a:r>
              <a:rPr lang="en-US" sz="1800" dirty="0" err="1" smtClean="0"/>
              <a:t>Gbp</a:t>
            </a:r>
            <a:r>
              <a:rPr lang="en-US" sz="1800" dirty="0" smtClean="0"/>
              <a:t>) with 22 + XX (or XY) chromosomes.  The significance of biomedical research toward diseases with cell development and differentiation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56785"/>
              </p:ext>
            </p:extLst>
          </p:nvPr>
        </p:nvGraphicFramePr>
        <p:xfrm>
          <a:off x="3941070" y="1860700"/>
          <a:ext cx="5142800" cy="32142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9997"/>
                <a:gridCol w="1169061"/>
                <a:gridCol w="1194751"/>
                <a:gridCol w="1148991"/>
              </a:tblGrid>
              <a:tr h="735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B. </a:t>
                      </a:r>
                      <a:r>
                        <a:rPr lang="en-US" sz="1600" dirty="0" err="1" smtClean="0"/>
                        <a:t>Glumae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HG18-Chr21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Genome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3Gbp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Mbp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Whole Genome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Exome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NGS Data 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Ref.</a:t>
                      </a:r>
                      <a:r>
                        <a:rPr lang="en-US" sz="1600" baseline="0" dirty="0" smtClean="0"/>
                        <a:t> Index Data </a:t>
                      </a:r>
                      <a:r>
                        <a:rPr lang="en-US" sz="1600" baseline="0" dirty="0" err="1" smtClean="0"/>
                        <a:t>Volumn</a:t>
                      </a:r>
                      <a:r>
                        <a:rPr lang="en-US" sz="1600" baseline="30000" dirty="0" err="1" smtClean="0"/>
                        <a:t>a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r>
                        <a:rPr lang="en-US" sz="1600" baseline="0" dirty="0" smtClean="0"/>
                        <a:t>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GB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70 GB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Memory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baseline="300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 MB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1600" baseline="30000" dirty="0" smtClean="0"/>
                        <a:t>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 GB + </a:t>
                      </a:r>
                      <a:r>
                        <a:rPr lang="en-US" sz="16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164</a:t>
                      </a:r>
                      <a:r>
                        <a:rPr lang="en-US" sz="1600" baseline="0" dirty="0" smtClean="0"/>
                        <a:t> MB +</a:t>
                      </a:r>
                      <a:r>
                        <a:rPr lang="en-US" sz="1600" baseline="0" dirty="0" smtClean="0">
                          <a:latin typeface="Symbol" charset="2"/>
                          <a:cs typeface="Symbol" charset="2"/>
                        </a:rPr>
                        <a:t> a</a:t>
                      </a:r>
                      <a:endParaRPr lang="en-US" sz="1600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80940" y="5385236"/>
            <a:ext cx="5202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1400" dirty="0" smtClean="0"/>
              <a:t>Two options generating 40 index files and 10 index files are considered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The cases with 10 index files. The option generating 40 index files require ¼ memory but needs 4 time computation</a:t>
            </a:r>
          </a:p>
          <a:p>
            <a:pPr marL="342900" indent="-342900">
              <a:buAutoNum type="alphaLcParenR"/>
            </a:pPr>
            <a:r>
              <a:rPr lang="en-US" sz="1400" dirty="0" smtClean="0"/>
              <a:t>Data volume of a </a:t>
            </a:r>
            <a:r>
              <a:rPr lang="en-US" sz="1400" dirty="0"/>
              <a:t>r</a:t>
            </a:r>
            <a:r>
              <a:rPr lang="en-US" sz="1400" dirty="0" smtClean="0"/>
              <a:t>ead file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64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pic>
        <p:nvPicPr>
          <p:cNvPr id="4" name="Picture 3" descr="readsvstime_hg1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75" y="2335323"/>
            <a:ext cx="2422272" cy="1695590"/>
          </a:xfrm>
          <a:prstGeom prst="rect">
            <a:avLst/>
          </a:prstGeom>
        </p:spPr>
      </p:pic>
      <p:pic>
        <p:nvPicPr>
          <p:cNvPr id="5" name="Picture 4" descr="readsvstime_hg18_chr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21" y="2335323"/>
            <a:ext cx="2489713" cy="1742799"/>
          </a:xfrm>
          <a:prstGeom prst="rect">
            <a:avLst/>
          </a:prstGeom>
        </p:spPr>
      </p:pic>
      <p:pic>
        <p:nvPicPr>
          <p:cNvPr id="6" name="Picture 5" descr="readsvstime_bgluma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844" y="2369189"/>
            <a:ext cx="2422272" cy="1695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5" y="40115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0480" y="3993822"/>
            <a:ext cx="133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HG18-Chr21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7206" y="3961584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B.Glumae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25" y="1912435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Short Read File Size</a:t>
            </a:r>
            <a:endParaRPr lang="en-US" dirty="0"/>
          </a:p>
        </p:txBody>
      </p:sp>
      <p:pic>
        <p:nvPicPr>
          <p:cNvPr id="12" name="Picture 11" descr="threadsvstim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226" y="4978517"/>
            <a:ext cx="2609618" cy="1826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25" y="4574832"/>
            <a:ext cx="64998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to Completion (Match Step)  vs. Num.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DARE-NGS : Mapping on Scalable Distributed HPC resources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33987"/>
              </p:ext>
            </p:extLst>
          </p:nvPr>
        </p:nvGraphicFramePr>
        <p:xfrm>
          <a:off x="307010" y="2458431"/>
          <a:ext cx="4998609" cy="5722295"/>
        </p:xfrm>
        <a:graphic>
          <a:graphicData uri="http://schemas.openxmlformats.org/drawingml/2006/table">
            <a:tbl>
              <a:tblPr/>
              <a:tblGrid>
                <a:gridCol w="1215702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  <a:gridCol w="420323"/>
              </a:tblGrid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Prepare Read files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09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.csfasta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.qual file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nodes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1037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matching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threads per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8135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11513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local alignment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2087.6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1980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For Post Process step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Big job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jobs are concurrent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Index Files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Size of all Index files(GB)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Machine used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cores/ pre bfast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Total Number of cores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Number of jobs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Time (sec)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Ranger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A7BF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10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Genome(hg18)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QB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59" marR="8559" marT="85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615" y="193998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anger.tacc.utexas.edu</a:t>
            </a:r>
            <a:r>
              <a:rPr lang="en-US" dirty="0" smtClean="0"/>
              <a:t>/</a:t>
            </a:r>
            <a:r>
              <a:rPr lang="en-US" dirty="0" err="1" smtClean="0"/>
              <a:t>qb.loni.org</a:t>
            </a:r>
            <a:endParaRPr lang="en-US" dirty="0"/>
          </a:p>
        </p:txBody>
      </p:sp>
      <p:pic>
        <p:nvPicPr>
          <p:cNvPr id="5" name="Picture 4" descr="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115" y="1939988"/>
            <a:ext cx="3383783" cy="425036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07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DARE-NGS : Mapping on Scalable Distributed HPC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21" y="1868397"/>
            <a:ext cx="8679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Strength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Non-invasive runtime environment for life science applications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Lightweight, extensible, and full-fledge gateway template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SAGA/BigJob + </a:t>
            </a:r>
            <a:r>
              <a:rPr lang="en-US" sz="1600" dirty="0" smtClean="0">
                <a:latin typeface="Symbol" charset="2"/>
                <a:cs typeface="Symbol" charset="2"/>
              </a:rPr>
              <a:t>a</a:t>
            </a:r>
            <a:r>
              <a:rPr lang="en-US" sz="1600" dirty="0" smtClean="0"/>
              <a:t> (distributed, scale-out, and large scale data management)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3921" y="3151615"/>
            <a:ext cx="4173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q"/>
            </a:pPr>
            <a:r>
              <a:rPr lang="en-US" dirty="0" smtClean="0"/>
              <a:t>Challenges and Ongoing investigation</a:t>
            </a:r>
          </a:p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Distributed data management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Reference genome </a:t>
            </a:r>
          </a:p>
          <a:p>
            <a:r>
              <a:rPr lang="en-US" sz="1600" dirty="0" smtClean="0"/>
              <a:t>index files : HG18 : 130 GB, </a:t>
            </a:r>
            <a:r>
              <a:rPr lang="en-US" sz="1600" dirty="0" err="1" smtClean="0"/>
              <a:t>B.Glumae</a:t>
            </a:r>
            <a:r>
              <a:rPr lang="en-US" sz="1600" dirty="0" smtClean="0"/>
              <a:t> :447 MB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/>
              <a:t>Data transfer of Short read files :  e.g.</a:t>
            </a:r>
          </a:p>
          <a:p>
            <a:r>
              <a:rPr lang="en-US" sz="1600" dirty="0" smtClean="0"/>
              <a:t>9 GB ( about 2 min from local to QB using </a:t>
            </a:r>
            <a:r>
              <a:rPr lang="en-US" sz="1600" dirty="0" err="1" smtClean="0"/>
              <a:t>GridFTP</a:t>
            </a:r>
            <a:r>
              <a:rPr lang="en-US" sz="1600" dirty="0" smtClean="0"/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69562"/>
              </p:ext>
            </p:extLst>
          </p:nvPr>
        </p:nvGraphicFramePr>
        <p:xfrm>
          <a:off x="4407262" y="3228852"/>
          <a:ext cx="4633054" cy="155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4"/>
                <a:gridCol w="1057129"/>
                <a:gridCol w="1486312"/>
                <a:gridCol w="1266269"/>
              </a:tblGrid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protocol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Local -&gt;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 QB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Local -&gt;  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QB -&gt; Ranger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 MB/s    (1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1.8 MB/s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(20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 MB/s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(36 hours)</a:t>
                      </a:r>
                    </a:p>
                  </a:txBody>
                  <a:tcPr/>
                </a:tc>
              </a:tr>
              <a:tr h="3196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GridFTP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 MB/s</a:t>
                      </a:r>
                    </a:p>
                    <a:p>
                      <a:r>
                        <a:rPr lang="en-US" sz="1400" dirty="0" smtClean="0"/>
                        <a:t>(0.5 hour)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6.8 MB/s</a:t>
                      </a:r>
                    </a:p>
                    <a:p>
                      <a:r>
                        <a:rPr lang="en-US" sz="1400" dirty="0" smtClean="0"/>
                        <a:t>(5.3 hours)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MB/s</a:t>
                      </a:r>
                    </a:p>
                    <a:p>
                      <a:r>
                        <a:rPr lang="en-US" sz="1400" dirty="0" smtClean="0"/>
                        <a:t>(1.4 hours)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9591" y="2880687"/>
            <a:ext cx="232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Transfer (130 GB)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921" y="5429013"/>
            <a:ext cx="85227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Courier New"/>
              <a:buChar char="o"/>
            </a:pPr>
            <a:r>
              <a:rPr lang="en-US" sz="1600" dirty="0" smtClean="0"/>
              <a:t>Interoperability </a:t>
            </a:r>
            <a:r>
              <a:rPr lang="en-US" sz="1600" dirty="0"/>
              <a:t>between grids and clouds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HPC-HTC 1: EGEE-TG[-NAREGI] / HPC-HTC 2: KEK/NAREGI-TG /HPC-HTC 3: </a:t>
            </a:r>
            <a:r>
              <a:rPr lang="en-US" sz="1600" dirty="0" err="1"/>
              <a:t>ExTENCI</a:t>
            </a:r>
            <a:r>
              <a:rPr lang="en-US" sz="1600" dirty="0"/>
              <a:t> [TG-OSG] /HPC-HPC 1: TG-DEISA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1600" dirty="0"/>
              <a:t>GANGA/DIANE </a:t>
            </a:r>
            <a:r>
              <a:rPr lang="en-US" sz="1600" dirty="0" smtClean="0"/>
              <a:t>integration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5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381000" y="35954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1807159"/>
            <a:ext cx="8229600" cy="475295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b="1" dirty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SAGA Team and DPA Team and the UK-EPSRC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   (UK EPSRC: DPA, OMII-UK , OMII-UK PAL)</a:t>
            </a:r>
          </a:p>
          <a:p>
            <a:pPr eaLnBrk="1" hangingPunct="1">
              <a:buFont typeface="Arial" charset="0"/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People</a:t>
            </a:r>
            <a:endParaRPr lang="en-US" sz="24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D&amp;D: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Hartmut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Kaiser, Ole Weidner,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Merzky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Joohyun Kim, Lukasz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Lacinski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João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Abecasis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Chris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Bety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Rodriguez-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Milla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SAGA Users: Andre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Luckow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Yaakoub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el-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Khamra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Kate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Stamou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Cybertools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Abhinav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Thota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Jeff, N. Kim),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Owain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Kenway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Google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SoC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Michael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Miceli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Saurabh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Sehgal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Miklos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Erdelyi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Collaborators and Contributors: Steve Fisher &amp; Group, Sylvain Renaud (JSAGA), Go Iwai &amp; Yoshiyuki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Watase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(KEK)</a:t>
            </a:r>
          </a:p>
          <a:p>
            <a:pPr eaLnBrk="1" hangingPunct="1">
              <a:buFont typeface="Arial" charset="0"/>
              <a:buNone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DPA: Dan Katz, Murray Cole, Manish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Parashar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Omer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Rana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, Jon 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Weissman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8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Support</a:t>
            </a:r>
          </a:p>
          <a:p>
            <a:pPr>
              <a:buNone/>
            </a:pP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Louisiana Biomedical Research Network (LBRN)</a:t>
            </a:r>
            <a:endParaRPr lang="en-US" sz="2000" b="1" dirty="0" smtClean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endParaRPr lang="en-US" sz="2000" b="1" dirty="0">
              <a:solidFill>
                <a:srgbClr val="8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8612" name="Picture 4" descr="omii_lo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382" y="187105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0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19" y="6264045"/>
            <a:ext cx="8798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 R. </a:t>
            </a:r>
            <a:r>
              <a:rPr lang="en-US" sz="1600" dirty="0" err="1" smtClean="0"/>
              <a:t>Mardis</a:t>
            </a:r>
            <a:r>
              <a:rPr lang="en-US" sz="1600" dirty="0" smtClean="0"/>
              <a:t>, The impact of next-generation sequencing technology on genetics, Trends in Genetics, 24, 133 (2008)</a:t>
            </a:r>
            <a:endParaRPr lang="en-US" sz="1600" dirty="0"/>
          </a:p>
        </p:txBody>
      </p:sp>
      <p:pic>
        <p:nvPicPr>
          <p:cNvPr id="10" name="Picture 9" descr="illumi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1889078"/>
            <a:ext cx="5336914" cy="4173572"/>
          </a:xfrm>
          <a:prstGeom prst="rect">
            <a:avLst/>
          </a:prstGeom>
        </p:spPr>
      </p:pic>
      <p:pic>
        <p:nvPicPr>
          <p:cNvPr id="11" name="Picture 10" descr="NGS-co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9" y="2147702"/>
            <a:ext cx="8280400" cy="20447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8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956302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7826" y="5830249"/>
            <a:ext cx="54663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Excavating the Functional Landscape of Bacterial Cells”</a:t>
            </a:r>
          </a:p>
          <a:p>
            <a:r>
              <a:rPr lang="en-US" sz="1400" b="1" dirty="0" smtClean="0"/>
              <a:t>Howard Ochman and Rahul Raghavan, Science, 27 Nov. 2009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1" y="2391303"/>
            <a:ext cx="6699636" cy="322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gene expression and regulation mechanism (cell development and differentiation) : infection, immune response, cancer, epigenetics, gene localization, other diseases, ….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462" y="4718149"/>
            <a:ext cx="5247903" cy="2139851"/>
          </a:xfrm>
          <a:prstGeom prst="rightArrow">
            <a:avLst>
              <a:gd name="adj1" fmla="val 50000"/>
              <a:gd name="adj2" fmla="val 48808"/>
            </a:avLst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Dynamic gene expression and regulation </a:t>
            </a:r>
            <a:r>
              <a:rPr lang="en-US" sz="1600" dirty="0" smtClean="0"/>
              <a:t>mechanism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(cell development and differentiation) : infection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immune response, cancer, epigenetics, gene localization, </a:t>
            </a:r>
            <a:r>
              <a:rPr lang="en-US" sz="1600" dirty="0" smtClean="0"/>
              <a:t>other </a:t>
            </a:r>
            <a:r>
              <a:rPr lang="en-US" sz="1600" dirty="0"/>
              <a:t>diseases, ….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2342" y="5414751"/>
            <a:ext cx="3361809" cy="70788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Black"/>
                <a:cs typeface="Arial Black"/>
              </a:rPr>
              <a:t>Need </a:t>
            </a:r>
            <a:r>
              <a:rPr lang="en-US" sz="2000" dirty="0" smtClean="0">
                <a:solidFill>
                  <a:srgbClr val="FF0000"/>
                </a:solidFill>
                <a:latin typeface="Arial Black"/>
                <a:cs typeface="Arial Black"/>
              </a:rPr>
              <a:t>for Data- Intensive Computing</a:t>
            </a:r>
            <a:endParaRPr 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4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36" y="2512921"/>
            <a:ext cx="8836296" cy="4345079"/>
            <a:chOff x="63754" y="1591320"/>
            <a:chExt cx="9025626" cy="5533448"/>
          </a:xfrm>
        </p:grpSpPr>
        <p:sp>
          <p:nvSpPr>
            <p:cNvPr id="8" name="Rounded Rectangle 7"/>
            <p:cNvSpPr/>
            <p:nvPr/>
          </p:nvSpPr>
          <p:spPr>
            <a:xfrm>
              <a:off x="3229108" y="1591320"/>
              <a:ext cx="3244272" cy="5843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WGS, CHIP-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, RNA-</a:t>
              </a:r>
              <a:r>
                <a:rPr lang="en-US" kern="1200" dirty="0" err="1" smtClean="0"/>
                <a:t>Seq</a:t>
              </a:r>
              <a:r>
                <a:rPr lang="en-US" kern="1200" dirty="0" smtClean="0"/>
                <a:t>: Billions Short Reads</a:t>
              </a:r>
              <a:endParaRPr lang="en-US" kern="12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55322" y="2861148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Mapping</a:t>
              </a:r>
              <a:endParaRPr lang="en-US" kern="12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46829" y="2903269"/>
              <a:ext cx="1764459" cy="6742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De Novo Assembly</a:t>
              </a:r>
              <a:endParaRPr lang="en-US" kern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15422" y="4321479"/>
              <a:ext cx="2202770" cy="154236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Gene Finding/Identification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Coding Gene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Non-coding RNA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Motif Finding</a:t>
              </a:r>
              <a:endParaRPr lang="en-US" sz="1400" kern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3754" y="4321479"/>
              <a:ext cx="2491797" cy="146368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Genome Variation: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SNP, </a:t>
              </a:r>
              <a:r>
                <a:rPr lang="en-US" sz="1400" kern="1200" dirty="0" err="1" smtClean="0"/>
                <a:t>InDel</a:t>
              </a:r>
              <a:r>
                <a:rPr lang="en-US" sz="1400" kern="1200" dirty="0" smtClean="0"/>
                <a:t>, CNV </a:t>
              </a:r>
            </a:p>
            <a:p>
              <a:pPr marL="400050" indent="-400050">
                <a:buAutoNum type="romanUcPeriod"/>
              </a:pPr>
              <a:r>
                <a:rPr lang="en-US" sz="1400" kern="1200" dirty="0" smtClean="0"/>
                <a:t>Comparative Genomics, Epigenetics</a:t>
              </a:r>
              <a:endParaRPr lang="en-US" sz="1400" kern="12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473381" y="4405750"/>
              <a:ext cx="1310928" cy="145809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err="1" smtClean="0"/>
                <a:t>Transcriptome</a:t>
              </a:r>
              <a:r>
                <a:rPr lang="en-US" sz="1600" kern="1200" dirty="0" smtClean="0"/>
                <a:t> Analysis </a:t>
              </a:r>
            </a:p>
            <a:p>
              <a:pPr algn="ctr"/>
              <a:r>
                <a:rPr lang="en-US" sz="1600" kern="1200" dirty="0" smtClean="0"/>
                <a:t>(RNA-</a:t>
              </a:r>
              <a:r>
                <a:rPr lang="en-US" sz="1600" kern="1200" dirty="0" err="1" smtClean="0"/>
                <a:t>seq</a:t>
              </a:r>
              <a:r>
                <a:rPr lang="en-US" sz="1600" kern="1200" dirty="0" smtClean="0"/>
                <a:t>, </a:t>
              </a:r>
              <a:r>
                <a:rPr lang="en-US" sz="1600" kern="1200" dirty="0" err="1" smtClean="0"/>
                <a:t>ChIP-seq</a:t>
              </a:r>
              <a:r>
                <a:rPr lang="en-US" sz="1600" kern="1200" dirty="0" smtClean="0"/>
                <a:t>)</a:t>
              </a:r>
              <a:endParaRPr lang="en-US" sz="1600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004107" y="4365447"/>
              <a:ext cx="1085273" cy="145809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Exome Analysis</a:t>
              </a:r>
              <a:endParaRPr lang="en-US" sz="1600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46828" y="4365447"/>
              <a:ext cx="1360655" cy="145809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Whole Genome Analysis (WGS)</a:t>
              </a:r>
              <a:endParaRPr lang="en-US" sz="1600" kern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613297" y="2559693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590754" y="3956922"/>
              <a:ext cx="546701" cy="1588"/>
            </a:xfrm>
            <a:prstGeom prst="line">
              <a:avLst/>
            </a:prstGeom>
            <a:ln w="82550"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23625" y="6331863"/>
              <a:ext cx="8965755" cy="792905"/>
            </a:xfrm>
            <a:prstGeom prst="rect">
              <a:avLst/>
            </a:prstGeom>
            <a:solidFill>
              <a:schemeClr val="accent6">
                <a:alpha val="8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kern="1200" dirty="0" smtClean="0"/>
                <a:t>Functional Annotation, Pathway Analysis – Cell Development &amp; Differentiation, Host-Pathogen interaction, Biomedical research </a:t>
              </a:r>
              <a:endParaRPr lang="en-US" sz="1600" kern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616716" y="6057719"/>
              <a:ext cx="546701" cy="1588"/>
            </a:xfrm>
            <a:prstGeom prst="line">
              <a:avLst/>
            </a:prstGeom>
            <a:ln w="825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308880" y="1936172"/>
            <a:ext cx="8547250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Overview - Computational/Bioinformatics Strategies for Genomic Data Analysis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4501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51" y="1903780"/>
            <a:ext cx="4256267" cy="4937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1200" dirty="0" smtClean="0"/>
              <a:t>Genome2Function : (Microbial System)</a:t>
            </a:r>
            <a:endParaRPr lang="en-US" sz="2000" kern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62708" y="2523067"/>
            <a:ext cx="8668559" cy="3923626"/>
            <a:chOff x="226625" y="1112832"/>
            <a:chExt cx="9038471" cy="5559611"/>
          </a:xfrm>
        </p:grpSpPr>
        <p:sp>
          <p:nvSpPr>
            <p:cNvPr id="22" name="Round Diagonal Corner Rectangle 21"/>
            <p:cNvSpPr/>
            <p:nvPr/>
          </p:nvSpPr>
          <p:spPr>
            <a:xfrm>
              <a:off x="3136759" y="1112832"/>
              <a:ext cx="3247685" cy="68957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NGS Sequencing Data</a:t>
              </a:r>
            </a:p>
            <a:p>
              <a:pPr algn="ctr"/>
              <a:r>
                <a:rPr lang="en-US" kern="1200" dirty="0" smtClean="0"/>
                <a:t>(WGS/RNA-</a:t>
              </a:r>
              <a:r>
                <a:rPr lang="en-US" kern="1200" dirty="0" err="1" smtClean="0"/>
                <a:t>seq/CHIP-seq</a:t>
              </a:r>
              <a:r>
                <a:rPr lang="en-US" kern="1200" dirty="0" smtClean="0"/>
                <a:t>)</a:t>
              </a:r>
              <a:endParaRPr lang="en-US" kern="1200" dirty="0"/>
            </a:p>
          </p:txBody>
        </p:sp>
        <p:sp>
          <p:nvSpPr>
            <p:cNvPr id="23" name="Round Diagonal Corner Rectangle 22"/>
            <p:cNvSpPr/>
            <p:nvPr/>
          </p:nvSpPr>
          <p:spPr>
            <a:xfrm>
              <a:off x="293340" y="2594343"/>
              <a:ext cx="2590457" cy="68275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Whole Genome Sequence</a:t>
              </a:r>
              <a:endParaRPr lang="en-US" kern="1200" dirty="0"/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330138" y="4125859"/>
              <a:ext cx="2553659" cy="54399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Annotated Genes</a:t>
              </a: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1881378" y="5901288"/>
              <a:ext cx="2004838" cy="771155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Structure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2376042" y="1802401"/>
              <a:ext cx="1111920" cy="69020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1071056" y="3667164"/>
              <a:ext cx="780144" cy="1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61130" y="4669858"/>
              <a:ext cx="1233053" cy="11560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Diagonal Corner Rectangle 28"/>
            <p:cNvSpPr/>
            <p:nvPr/>
          </p:nvSpPr>
          <p:spPr>
            <a:xfrm>
              <a:off x="6968938" y="5880483"/>
              <a:ext cx="2004838" cy="791960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Function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886216" y="6313777"/>
              <a:ext cx="3082722" cy="15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 Diagonal Corner Rectangle 30"/>
            <p:cNvSpPr/>
            <p:nvPr/>
          </p:nvSpPr>
          <p:spPr>
            <a:xfrm>
              <a:off x="3487962" y="2623240"/>
              <a:ext cx="2590457" cy="653853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err="1" smtClean="0"/>
                <a:t>Transcriptome</a:t>
              </a:r>
              <a:r>
                <a:rPr lang="en-US" kern="1200" dirty="0" smtClean="0"/>
                <a:t> Sequences</a:t>
              </a:r>
              <a:endParaRPr lang="en-US" kern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 flipV="1">
              <a:off x="3593409" y="4669858"/>
              <a:ext cx="1188992" cy="115600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 Diagonal Corner Rectangle 32"/>
            <p:cNvSpPr/>
            <p:nvPr/>
          </p:nvSpPr>
          <p:spPr>
            <a:xfrm>
              <a:off x="3593407" y="4180479"/>
              <a:ext cx="2590457" cy="489379"/>
            </a:xfrm>
            <a:prstGeom prst="round2DiagRect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/>
                <a:t>Identified Genes</a:t>
              </a:r>
              <a:endParaRPr lang="en-US" kern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76041" y="5108004"/>
              <a:ext cx="4576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Structure Modeling/Structure Database Search</a:t>
              </a:r>
              <a:endParaRPr lang="en-US" kern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36417" y="5838708"/>
              <a:ext cx="24673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Docking/Binding Affinity</a:t>
              </a:r>
              <a:endParaRPr lang="en-US" kern="12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5400000">
              <a:off x="4392551" y="3735217"/>
              <a:ext cx="917837" cy="1588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6625" y="3431724"/>
              <a:ext cx="9038471" cy="47971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kern="1200" dirty="0" smtClean="0"/>
                <a:t>Coding Gene Finding/ncRNA Finding/DNA motif Finding/Gene Annotation/variation</a:t>
              </a:r>
              <a:endParaRPr lang="en-US" sz="1600" kern="12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6200000" flipH="1">
              <a:off x="4386430" y="2109872"/>
              <a:ext cx="791942" cy="234794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51360" y="1938606"/>
              <a:ext cx="19993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kern="1200" dirty="0" smtClean="0"/>
                <a:t>Assembly/Mapping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47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33" y="1868440"/>
            <a:ext cx="753283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High-throughput Sequencing Techniques and Ever-growing Genomic Data Sets</a:t>
            </a:r>
          </a:p>
        </p:txBody>
      </p:sp>
      <p:pic>
        <p:nvPicPr>
          <p:cNvPr id="5" name="Picture 4" descr="1000genome_na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34" y="2359625"/>
            <a:ext cx="6321614" cy="44251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 descr="zoom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066" y="4068436"/>
            <a:ext cx="6008032" cy="38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7165" y="6094581"/>
            <a:ext cx="253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Nature, 467, 1061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Next-Generation DNA Sequencing (NGS) and Its Impact on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Unprecedented novel opportunities for life sciences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High-throughput DNA sequencing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Significant roles of computation (algorithm, methods, implementation, and infrastructure)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Data-intensive computation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  <a:buFont typeface="Wingdings" charset="2"/>
              <a:buChar char="q"/>
            </a:pPr>
            <a:r>
              <a:rPr lang="en-US" sz="2600" dirty="0" smtClean="0">
                <a:latin typeface="Arial"/>
                <a:cs typeface="Arial"/>
              </a:rPr>
              <a:t>Driving paradigm shift in computational biology touting the importance of distributed parallel execution 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776941" y="31675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123574" y="317052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485148" y="317351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831781" y="319144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2178414" y="3194431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624541" y="33199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1004044" y="3343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98489" y="3346830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760063" y="331695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33590" y="3346842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78117" y="3481294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839691" y="3496253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34136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595710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996134" y="3508195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3185457" y="2029018"/>
            <a:ext cx="328706" cy="298823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0707" y="1954313"/>
            <a:ext cx="5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NGS Data of a genome sequence (e.g. chromosome)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81208" y="2390629"/>
            <a:ext cx="2029003" cy="639488"/>
            <a:chOff x="630517" y="3319930"/>
            <a:chExt cx="2029003" cy="639488"/>
          </a:xfrm>
        </p:grpSpPr>
        <p:sp>
          <p:nvSpPr>
            <p:cNvPr id="25" name="Cube 24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636" y="3836953"/>
            <a:ext cx="2029003" cy="639488"/>
            <a:chOff x="630517" y="3319930"/>
            <a:chExt cx="2029003" cy="639488"/>
          </a:xfrm>
        </p:grpSpPr>
        <p:sp>
          <p:nvSpPr>
            <p:cNvPr id="42" name="Cube 41"/>
            <p:cNvSpPr/>
            <p:nvPr/>
          </p:nvSpPr>
          <p:spPr>
            <a:xfrm>
              <a:off x="929341" y="33199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275974" y="332292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637548" y="332591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984181" y="334384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330814" y="3346831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76941" y="34723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1156444" y="3496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1550889" y="3499230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1912463" y="346935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285990" y="3499242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630517" y="3633694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992091" y="3648653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386536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748110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2148534" y="3660595"/>
              <a:ext cx="328706" cy="298823"/>
            </a:xfrm>
            <a:prstGeom prst="cub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621152" y="2843831"/>
            <a:ext cx="6609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Chromosomes  : Genomic Structure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sets of </a:t>
            </a:r>
            <a:r>
              <a:rPr lang="en-US" sz="1600" dirty="0" err="1" smtClean="0"/>
              <a:t>transcriptomes</a:t>
            </a:r>
            <a:r>
              <a:rPr lang="en-US" sz="1600" dirty="0" smtClean="0"/>
              <a:t> : Gene Expression/Regulation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individuals</a:t>
            </a:r>
            <a:r>
              <a:rPr lang="en-US" sz="1600" dirty="0"/>
              <a:t> </a:t>
            </a:r>
            <a:r>
              <a:rPr lang="en-US" sz="1600" dirty="0" smtClean="0"/>
              <a:t>(or strains) : Genome Variation/Association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Multiple species : Comparative Genomics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And so on (e.g. search public databases with BLAST)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21766" y="5677647"/>
            <a:ext cx="1743621" cy="298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9691" y="5065059"/>
            <a:ext cx="953244" cy="64247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72563" y="4751294"/>
            <a:ext cx="7469" cy="94129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335141" y="5065059"/>
            <a:ext cx="5369980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First Citizen </a:t>
            </a:r>
          </a:p>
          <a:p>
            <a:r>
              <a:rPr lang="en-US" sz="3200" dirty="0" smtClean="0"/>
              <a:t>of </a:t>
            </a:r>
            <a:r>
              <a:rPr lang="en-US" sz="3200" dirty="0" smtClean="0"/>
              <a:t>Task </a:t>
            </a:r>
            <a:r>
              <a:rPr lang="en-US" sz="3200" dirty="0" smtClean="0"/>
              <a:t>Level Concurrency</a:t>
            </a:r>
            <a:endParaRPr lang="en-US" sz="32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Computing: Solution or Complexity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7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9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aga_them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Nouvelle présentation">
  <a:themeElements>
    <a:clrScheme name="Nouvelle présentation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Nouvelle pré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200" b="1" i="0" u="none" strike="noStrike" cap="none" normalizeH="0" baseline="0">
            <a:ln>
              <a:noFill/>
            </a:ln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charset="0"/>
          </a:defRPr>
        </a:defPPr>
      </a:lstStyle>
    </a:lnDef>
  </a:objectDefaults>
  <a:extraClrSchemeLst>
    <a:extraClrScheme>
      <a:clrScheme name="Nouvelle présentation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saga_theme.thmx</Template>
  <TotalTime>8101</TotalTime>
  <Words>2456</Words>
  <Application>Microsoft Macintosh PowerPoint</Application>
  <PresentationFormat>On-screen Show (4:3)</PresentationFormat>
  <Paragraphs>413</Paragraphs>
  <Slides>27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saga_theme</vt:lpstr>
      <vt:lpstr>Nouvelle présentation</vt:lpstr>
      <vt:lpstr>1_Perspective</vt:lpstr>
      <vt:lpstr>2_Perspective</vt:lpstr>
      <vt:lpstr>4_Perspective</vt:lpstr>
      <vt:lpstr>1_saga_theme</vt:lpstr>
      <vt:lpstr>1_Nouvelle présentation</vt:lpstr>
      <vt:lpstr>3_Perspective</vt:lpstr>
      <vt:lpstr>5_Perspective</vt:lpstr>
      <vt:lpstr>6_Perspective</vt:lpstr>
      <vt:lpstr>2_saga_theme</vt:lpstr>
      <vt:lpstr>2_Nouvelle présentation</vt:lpstr>
      <vt:lpstr>7_Perspective</vt:lpstr>
      <vt:lpstr>8_Perspective</vt:lpstr>
      <vt:lpstr>9_Perspective</vt:lpstr>
      <vt:lpstr>   Joohyun Kim, Sharath Maddineni, Shantenu Jha Center for Computation and Technology (CCT) Louisiana State University 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Next-Generation DNA Sequencing (NGS) and Its Impact on Life Sciences</vt:lpstr>
      <vt:lpstr>Distributed Computing: Solution or Complexity?</vt:lpstr>
      <vt:lpstr>Distributed Computing: Solution or Complexity?</vt:lpstr>
      <vt:lpstr>Distributed Computing : Solution or Another Complexity?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DARE Framework: Built upon SAGA-BigJob</vt:lpstr>
      <vt:lpstr> DARE Framework: Built upon SAGA-BigJob </vt:lpstr>
      <vt:lpstr>DARE Framework: Built upon SAGA-BigJob</vt:lpstr>
      <vt:lpstr>DARE Framework: Built upon SAGA-BigJob</vt:lpstr>
      <vt:lpstr>DARE Framework: Built upon SAGA-BigJob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DARE-NGS : Mapping on Scalable Distributed HPC resources</vt:lpstr>
      <vt:lpstr>Acknowledgements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DARE-NGS : Towards Extensible and Scalable NGS Analytics on the TeraGrid/XD</dc:title>
  <dc:creator>Joohyun Kim</dc:creator>
  <cp:lastModifiedBy>Joohyun Kim</cp:lastModifiedBy>
  <cp:revision>138</cp:revision>
  <dcterms:created xsi:type="dcterms:W3CDTF">2011-04-14T08:15:03Z</dcterms:created>
  <dcterms:modified xsi:type="dcterms:W3CDTF">2011-04-14T15:12:53Z</dcterms:modified>
</cp:coreProperties>
</file>